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8a3e7b79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48a3e7b797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8a3e7b79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48a3e7b797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8996a268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48996a2683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8996a268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48996a2683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996a26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48996a2683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8996a268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48996a2683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8996a268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48996a2683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8996a268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48996a2683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8996a268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48996a2683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8996a268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48996a2683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996a26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48996a268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8a3e7b79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48a3e7b797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8a526886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48a526886c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8996a268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48996a2683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8a3e7b7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48a3e7b79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8996a268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48996a2683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8a3e7b7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48a3e7b797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560"/>
              </a:spcBef>
              <a:spcAft>
                <a:spcPts val="0"/>
              </a:spcAft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1981200" y="-533400"/>
            <a:ext cx="5181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4 Content" type="fourObj">
  <p:cSld name="FOUR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57200" y="990600"/>
            <a:ext cx="40386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4648200" y="990600"/>
            <a:ext cx="40386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3" type="body"/>
          </p:nvPr>
        </p:nvSpPr>
        <p:spPr>
          <a:xfrm>
            <a:off x="457200" y="3657600"/>
            <a:ext cx="40386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4" type="body"/>
          </p:nvPr>
        </p:nvSpPr>
        <p:spPr>
          <a:xfrm>
            <a:off x="4648200" y="3657600"/>
            <a:ext cx="40386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120651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0070C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9144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Noto Sans Symbols"/>
              <a:buChar char="▪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Noto Sans Symbols"/>
              <a:buChar char="▪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CC00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9906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walteryu/e63-final" TargetMode="External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nhts.ornl.gov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park.apache.org/docs/1.2.2/ml-guide.html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park.apache.org/docs/1.2.2/graphx-programming-guide.html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600"/>
              <a:t>‹#›</a:t>
            </a:fld>
            <a:endParaRPr b="1" sz="1600"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647700" y="1219200"/>
            <a:ext cx="77724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/>
            </a:br>
            <a:r>
              <a:rPr lang="en-US" sz="2400"/>
              <a:t>Final Project</a:t>
            </a:r>
            <a:br>
              <a:rPr lang="en-US" sz="3200"/>
            </a:br>
            <a:r>
              <a:rPr lang="en-US" sz="3200"/>
              <a:t>Reducing Commute Time with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Machine Learning and Graph Analysis</a:t>
            </a:r>
            <a:br>
              <a:rPr b="1" lang="en-US" sz="3200"/>
            </a:br>
            <a:endParaRPr b="1" sz="3200"/>
          </a:p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33500" y="2586400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17365D"/>
                </a:solidFill>
              </a:rPr>
              <a:t>Yu</a:t>
            </a:r>
            <a:r>
              <a:rPr lang="en-US" sz="2400">
                <a:solidFill>
                  <a:srgbClr val="17365D"/>
                </a:solidFill>
              </a:rPr>
              <a:t>, Walter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400">
              <a:solidFill>
                <a:srgbClr val="494429"/>
              </a:solidFill>
            </a:endParaRPr>
          </a:p>
        </p:txBody>
      </p:sp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@Your Name</a:t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9225" y="34290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2055813" y="5029200"/>
            <a:ext cx="494982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CSCI E-63 Big Data Analytics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Harvard University Extension School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Prof. Zoran B. Djordjević</a:t>
            </a:r>
            <a:endParaRPr b="0" i="0" sz="1600" u="none" cap="none" strike="noStrike">
              <a:solidFill>
                <a:srgbClr val="4944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Algorithm Demo - Gradient Boosted Tree</a:t>
            </a:r>
            <a:endParaRPr/>
          </a:p>
        </p:txBody>
      </p:sp>
      <p:sp>
        <p:nvSpPr>
          <p:cNvPr id="187" name="Google Shape;187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9151"/>
            <a:ext cx="8835480" cy="52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Analysis</a:t>
            </a:r>
            <a:r>
              <a:rPr lang="en-US"/>
              <a:t> Demo</a:t>
            </a:r>
            <a:endParaRPr/>
          </a:p>
        </p:txBody>
      </p:sp>
      <p:sp>
        <p:nvSpPr>
          <p:cNvPr id="195" name="Google Shape;19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89151"/>
            <a:ext cx="8730837" cy="52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Household Data - Summary Statistics</a:t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6188725" y="1487838"/>
            <a:ext cx="2677800" cy="3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Calculate household count by division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Separate by access to mass transit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Areas with mass transit typically have higher household count</a:t>
            </a:r>
            <a:endParaRPr sz="2400"/>
          </a:p>
        </p:txBody>
      </p:sp>
      <p:sp>
        <p:nvSpPr>
          <p:cNvPr id="204" name="Google Shape;20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" y="1483087"/>
            <a:ext cx="5855325" cy="46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Household Data - Feature Importance</a:t>
            </a:r>
            <a:endParaRPr/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234050" y="1400388"/>
            <a:ext cx="2677800" cy="3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Vehicle usage most impacts total count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Other features have low significance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Mass transit feature has low significance with vehicle usage</a:t>
            </a:r>
            <a:endParaRPr sz="2400"/>
          </a:p>
        </p:txBody>
      </p:sp>
      <p:sp>
        <p:nvSpPr>
          <p:cNvPr id="213" name="Google Shape;213;p2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250" y="1400400"/>
            <a:ext cx="5890825" cy="4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6188725" y="1487838"/>
            <a:ext cx="2677800" cy="3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Calculate trip count by division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Separate by access to mass transit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Areas with mass transit typically have higher trip count</a:t>
            </a:r>
            <a:endParaRPr sz="2400"/>
          </a:p>
        </p:txBody>
      </p:sp>
      <p:sp>
        <p:nvSpPr>
          <p:cNvPr id="221" name="Google Shape;221;p27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Trip</a:t>
            </a:r>
            <a:r>
              <a:rPr lang="en-US"/>
              <a:t> Data - Summary Statistics</a:t>
            </a:r>
            <a:endParaRPr/>
          </a:p>
        </p:txBody>
      </p:sp>
      <p:sp>
        <p:nvSpPr>
          <p:cNvPr id="222" name="Google Shape;222;p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2551"/>
            <a:ext cx="5883925" cy="467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Trip</a:t>
            </a:r>
            <a:r>
              <a:rPr lang="en-US"/>
              <a:t> Data - Feature Importance</a:t>
            </a:r>
            <a:endParaRPr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234050" y="1324188"/>
            <a:ext cx="2677800" cy="3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Trip distance</a:t>
            </a:r>
            <a:r>
              <a:rPr lang="en-US" sz="2400"/>
              <a:t> most impacts vehicle miles per trip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Trip duration is also significant feature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Other features have low significance</a:t>
            </a:r>
            <a:endParaRPr sz="2400"/>
          </a:p>
        </p:txBody>
      </p:sp>
      <p:sp>
        <p:nvSpPr>
          <p:cNvPr id="231" name="Google Shape;231;p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250" y="1270989"/>
            <a:ext cx="5927350" cy="431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6188725" y="1487852"/>
            <a:ext cx="2677800" cy="4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Calculate annual miles driven by division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Separate by access to mass transit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Areas without mass transit typically have higher miles driven</a:t>
            </a:r>
            <a:endParaRPr sz="2400"/>
          </a:p>
        </p:txBody>
      </p:sp>
      <p:sp>
        <p:nvSpPr>
          <p:cNvPr id="239" name="Google Shape;239;p29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Annual Miles Driven</a:t>
            </a:r>
            <a:r>
              <a:rPr lang="en-US"/>
              <a:t> - Summary Statistics</a:t>
            </a:r>
            <a:endParaRPr/>
          </a:p>
        </p:txBody>
      </p:sp>
      <p:sp>
        <p:nvSpPr>
          <p:cNvPr id="240" name="Google Shape;240;p2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241" name="Google Shape;241;p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6351"/>
            <a:ext cx="5883926" cy="476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Analysis</a:t>
            </a:r>
            <a:r>
              <a:rPr lang="en-US"/>
              <a:t> - Out-Degree Relationship Count</a:t>
            </a:r>
            <a:endParaRPr/>
          </a:p>
        </p:txBody>
      </p:sp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6188725" y="1825361"/>
            <a:ext cx="26778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Calculate out-degree relationships between division and total trips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Areas without mass transit and lower population</a:t>
            </a:r>
            <a:endParaRPr sz="2400"/>
          </a:p>
        </p:txBody>
      </p:sp>
      <p:sp>
        <p:nvSpPr>
          <p:cNvPr id="249" name="Google Shape;249;p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250" name="Google Shape;250;p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5351"/>
            <a:ext cx="5705604" cy="52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Observations</a:t>
            </a:r>
            <a:endParaRPr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457200" y="3715225"/>
            <a:ext cx="82296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Mass transit does not appear to directly influence driving behavior; however, trip distance/length has high significance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Urban areas have higher population so appear to have higher total trips but shorter distances; rural</a:t>
            </a:r>
            <a:r>
              <a:rPr lang="en-US" sz="2400"/>
              <a:t> areas have lower population so have lower total trips but longer distances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Households with higher income appear to have higher vehicle count and usage; trip destination also has significance</a:t>
            </a:r>
            <a:endParaRPr sz="2400"/>
          </a:p>
        </p:txBody>
      </p:sp>
      <p:sp>
        <p:nvSpPr>
          <p:cNvPr id="258" name="Google Shape;258;p3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259" name="Google Shape;259;p3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888" y="836750"/>
            <a:ext cx="4504224" cy="23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2630400" y="3268813"/>
            <a:ext cx="388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Reference: http://bit.ly/2DZ2avA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457200" y="4174175"/>
            <a:ext cx="82296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Public education is recommended to raise awareness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Results may be useful to urban planners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Encourage households to take action by living near urban areas instead of relying on urban planning to solve problem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Mass transit alone is unlikely to reduce vehicle usage; actions to change driving behavior are recommended</a:t>
            </a:r>
            <a:endParaRPr sz="2400"/>
          </a:p>
        </p:txBody>
      </p:sp>
      <p:sp>
        <p:nvSpPr>
          <p:cNvPr id="268" name="Google Shape;268;p3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269" name="Google Shape;269;p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825" y="1065350"/>
            <a:ext cx="3388351" cy="254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2630400" y="3726013"/>
            <a:ext cx="388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Reference: </a:t>
            </a:r>
            <a:r>
              <a:rPr lang="en-US"/>
              <a:t>http://bit.ly/2E2N7Rh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457200" y="120651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457200" y="1060050"/>
            <a:ext cx="82296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▪"/>
            </a:pPr>
            <a:r>
              <a:rPr lang="en-US" sz="2400"/>
              <a:t>Problem: Traffic congestion has negative impacts on roadways, worker productivity and the environment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▪"/>
            </a:pPr>
            <a:r>
              <a:rPr lang="en-US" sz="2400"/>
              <a:t>Solution: </a:t>
            </a:r>
            <a:r>
              <a:rPr lang="en-US" sz="2400"/>
              <a:t>Analyze U.S. commuter data with m</a:t>
            </a:r>
            <a:r>
              <a:rPr lang="en-US" sz="2400"/>
              <a:t>achine learning (ML) and graph analysis to help reduce commute times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Github: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https://github.com/walteryu/e63-final</a:t>
            </a:r>
            <a:r>
              <a:rPr lang="en-US" sz="2400"/>
              <a:t> </a:t>
            </a:r>
            <a:endParaRPr sz="2400"/>
          </a:p>
        </p:txBody>
      </p:sp>
      <p:sp>
        <p:nvSpPr>
          <p:cNvPr id="110" name="Google Shape;110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2494350" y="5975825"/>
            <a:ext cx="415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Reference: </a:t>
            </a:r>
            <a:r>
              <a:rPr lang="en-US"/>
              <a:t>https://lat.ms/2zJGUGZ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688" y="3460075"/>
            <a:ext cx="4416629" cy="24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457200" y="120651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YouTube URLs, Last Page</a:t>
            </a:r>
            <a:endParaRPr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457200" y="9144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</a:pPr>
            <a:r>
              <a:rPr lang="en-US"/>
              <a:t>Two minute (short):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</a:pPr>
            <a:r>
              <a:rPr lang="en-US"/>
              <a:t>15 minutes (long):</a:t>
            </a:r>
            <a:endParaRPr/>
          </a:p>
        </p:txBody>
      </p:sp>
      <p:sp>
        <p:nvSpPr>
          <p:cNvPr id="278" name="Google Shape;27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lang="en-US"/>
              <a:t>@Walter Yu</a:t>
            </a:r>
            <a:endParaRPr/>
          </a:p>
        </p:txBody>
      </p:sp>
      <p:sp>
        <p:nvSpPr>
          <p:cNvPr id="279" name="Google Shape;27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NHTS Dataset</a:t>
            </a:r>
            <a:endParaRPr/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457200" y="914400"/>
            <a:ext cx="82296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National Household Transportation Survey (NHTS) dataset: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https://nhts.ornl.gov/</a:t>
            </a:r>
            <a:r>
              <a:rPr lang="en-US" sz="2400"/>
              <a:t> 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National survey with ~1M records; ~700MB total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Project based on 2017 NHTS Data Challenge contest entry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ML Analysis: Algorithm selection and feature importance to identify key factors affecting commute times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Graph Analysis: Evaluate relationships between census division and total vehicle trips</a:t>
            </a:r>
            <a:endParaRPr sz="2400"/>
          </a:p>
        </p:txBody>
      </p:sp>
      <p:sp>
        <p:nvSpPr>
          <p:cNvPr id="120" name="Google Shape;120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603" y="4024300"/>
            <a:ext cx="3425201" cy="22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000" y="4262488"/>
            <a:ext cx="33337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914400"/>
            <a:ext cx="82296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Spark ML: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https://spark.apache.org/docs/1.2.2/ml-guide.html</a:t>
            </a:r>
            <a:r>
              <a:rPr lang="en-US" sz="2400"/>
              <a:t> 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Pros</a:t>
            </a:r>
            <a:endParaRPr sz="2400"/>
          </a:p>
          <a:p>
            <a:pPr indent="-3238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</a:t>
            </a:r>
            <a:r>
              <a:rPr lang="en-US" sz="2400"/>
              <a:t>nalyze large datasets quickly</a:t>
            </a:r>
            <a:endParaRPr sz="2400"/>
          </a:p>
          <a:p>
            <a:pPr indent="-3238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Algorithm choices are sufficient for basic analysis</a:t>
            </a:r>
            <a:endParaRPr sz="2400"/>
          </a:p>
          <a:p>
            <a:pPr indent="-3238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Supports data pipelines within Spark/Python environment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Cons </a:t>
            </a:r>
            <a:endParaRPr sz="2400"/>
          </a:p>
          <a:p>
            <a:pPr indent="-3238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Algorithm choices may be limited for future analysis</a:t>
            </a:r>
            <a:endParaRPr sz="2400"/>
          </a:p>
          <a:p>
            <a:pPr indent="-3238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Data visualization is limited (Matlibplot)</a:t>
            </a:r>
            <a:endParaRPr sz="2400"/>
          </a:p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ML Pros/Cons</a:t>
            </a:r>
            <a:endParaRPr/>
          </a:p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925" y="4176300"/>
            <a:ext cx="5118138" cy="21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ML Pros/Cons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457200" y="914400"/>
            <a:ext cx="82296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GraphX: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https://spark.apache.org/docs/1.2.2/graphx-programming-guide.html</a:t>
            </a:r>
            <a:r>
              <a:rPr lang="en-US"/>
              <a:t> </a:t>
            </a:r>
            <a:endParaRPr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Pros</a:t>
            </a:r>
            <a:endParaRPr sz="2400"/>
          </a:p>
          <a:p>
            <a:pPr indent="-3238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Examine graph relationships between data</a:t>
            </a:r>
            <a:endParaRPr sz="2400"/>
          </a:p>
          <a:p>
            <a:pPr indent="-3238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Supports dataframes; minimal integration required</a:t>
            </a:r>
            <a:endParaRPr sz="2400"/>
          </a:p>
          <a:p>
            <a:pPr indent="-3238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Supports data pipelines within Spark/Python environment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Cons </a:t>
            </a:r>
            <a:endParaRPr sz="2400"/>
          </a:p>
          <a:p>
            <a:pPr indent="-3238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Not as full-featured as Neo4J or similar graph databases</a:t>
            </a:r>
            <a:endParaRPr sz="2400"/>
          </a:p>
          <a:p>
            <a:pPr indent="-3238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Data visualization is limited (Matlibplot)</a:t>
            </a:r>
            <a:endParaRPr sz="2400"/>
          </a:p>
        </p:txBody>
      </p:sp>
      <p:sp>
        <p:nvSpPr>
          <p:cNvPr id="139" name="Google Shape;139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00" y="4499325"/>
            <a:ext cx="44196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457200" y="914400"/>
            <a:ext cx="82296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Data cleaning, exploration and visualization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Calculate summary statistics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Analyze with ML and graph analysis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Document results in Jupyter Notebook</a:t>
            </a:r>
            <a:endParaRPr sz="2400"/>
          </a:p>
        </p:txBody>
      </p:sp>
      <p:sp>
        <p:nvSpPr>
          <p:cNvPr id="148" name="Google Shape;148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54300"/>
            <a:ext cx="8839200" cy="327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57200" y="120650"/>
            <a:ext cx="8229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 - Demo</a:t>
            </a:r>
            <a:endParaRPr/>
          </a:p>
        </p:txBody>
      </p:sp>
      <p:sp>
        <p:nvSpPr>
          <p:cNvPr id="156" name="Google Shape;15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5265125" y="1672700"/>
            <a:ext cx="2487900" cy="71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&lt;&lt;&lt; Code Example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Data Cleaning</a:t>
            </a:r>
            <a:endParaRPr b="1"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00" y="799625"/>
            <a:ext cx="4306324" cy="2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775" y="3145803"/>
            <a:ext cx="4488600" cy="30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1497625" y="4643538"/>
            <a:ext cx="2133600" cy="71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Code Example &gt;&gt;&gt;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Data Cleaning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and Graph Analysis</a:t>
            </a: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457200" y="1069953"/>
            <a:ext cx="82296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Evaluate ML algorithm performance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Identify key factors with feature importance</a:t>
            </a:r>
            <a:endParaRPr sz="2400"/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Develop graph and calculate out-degree relationships</a:t>
            </a:r>
            <a:endParaRPr sz="2400"/>
          </a:p>
        </p:txBody>
      </p:sp>
      <p:sp>
        <p:nvSpPr>
          <p:cNvPr id="168" name="Google Shape;16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513" y="2792313"/>
            <a:ext cx="6154567" cy="214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5201563"/>
            <a:ext cx="57912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228600" y="3547575"/>
            <a:ext cx="2133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Example ML Output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Feature Importance:</a:t>
            </a:r>
            <a:endParaRPr b="1"/>
          </a:p>
        </p:txBody>
      </p:sp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381000" y="5300175"/>
            <a:ext cx="18222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Example Graph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Analysis Output: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457200" y="120651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Algorithm Demo - Decision Tree</a:t>
            </a:r>
            <a:endParaRPr/>
          </a:p>
        </p:txBody>
      </p:sp>
      <p:sp>
        <p:nvSpPr>
          <p:cNvPr id="179" name="Google Shape;179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/>
              <a:t>Walter Yu</a:t>
            </a:r>
            <a:endParaRPr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89151"/>
            <a:ext cx="8032237" cy="521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